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65" r:id="rId4"/>
    <p:sldId id="266" r:id="rId5"/>
    <p:sldId id="267" r:id="rId6"/>
    <p:sldId id="258" r:id="rId7"/>
    <p:sldId id="259" r:id="rId8"/>
    <p:sldId id="260" r:id="rId9"/>
    <p:sldId id="261" r:id="rId10"/>
    <p:sldId id="269" r:id="rId11"/>
    <p:sldId id="263" r:id="rId12"/>
    <p:sldId id="272" r:id="rId13"/>
    <p:sldId id="270" r:id="rId14"/>
    <p:sldId id="264" r:id="rId15"/>
    <p:sldId id="271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7"/>
    <p:restoredTop sz="86807"/>
  </p:normalViewPr>
  <p:slideViewPr>
    <p:cSldViewPr snapToGrid="0" snapToObjects="1">
      <p:cViewPr>
        <p:scale>
          <a:sx n="85" d="100"/>
          <a:sy n="85" d="100"/>
        </p:scale>
        <p:origin x="94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png>
</file>

<file path=ppt/media/image14.jpg>
</file>

<file path=ppt/media/image15.gif>
</file>

<file path=ppt/media/image16.jpg>
</file>

<file path=ppt/media/image17.png>
</file>

<file path=ppt/media/image18.png>
</file>

<file path=ppt/media/image19.JPG>
</file>

<file path=ppt/media/image2.JP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444DC9-3FD0-794D-9C79-595A6A12538D}" type="datetimeFigureOut">
              <a:rPr lang="en-US" smtClean="0"/>
              <a:t>4/9/16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512A42-7A81-894B-BB80-E44CE5ACD3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72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“interactive” but not in this sense</a:t>
            </a:r>
          </a:p>
          <a:p>
            <a:r>
              <a:rPr lang="en-US" dirty="0" smtClean="0"/>
              <a:t>Collaboration with dancers to explore these ideas over</a:t>
            </a:r>
            <a:r>
              <a:rPr lang="en-US" baseline="0" dirty="0" smtClean="0"/>
              <a:t> a 4-day workshop</a:t>
            </a:r>
          </a:p>
          <a:p>
            <a:r>
              <a:rPr lang="en-US" baseline="0" dirty="0" smtClean="0"/>
              <a:t>Data versus real life.  Embodied. Digital versus analog.</a:t>
            </a:r>
          </a:p>
          <a:p>
            <a:r>
              <a:rPr lang="en-US" baseline="0" dirty="0" smtClean="0"/>
              <a:t>Questions of surveillance, of privacy… </a:t>
            </a:r>
            <a:r>
              <a:rPr lang="en-US" baseline="0" dirty="0" err="1" smtClean="0"/>
              <a:t>YikYak</a:t>
            </a:r>
            <a:r>
              <a:rPr lang="en-US" baseline="0" dirty="0" smtClean="0"/>
              <a:t>, San Bernardino, </a:t>
            </a:r>
            <a:r>
              <a:rPr lang="en-US" baseline="0" dirty="0" err="1" smtClean="0"/>
              <a:t>etc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12A42-7A81-894B-BB80-E44CE5ACD3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54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five positions, but 13.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Using rates (per minute played) of rebounds, assists, turnovers, steals, blocked shots, personal fouls, and points scored, we identified more playing styles than the traditional five.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Outline:</a:t>
            </a:r>
            <a:r>
              <a:rPr lang="en-US" baseline="0" dirty="0" smtClean="0"/>
              <a:t> What is TDA and why is it a good DA technique?</a:t>
            </a:r>
          </a:p>
          <a:p>
            <a:r>
              <a:rPr lang="en-US" dirty="0" smtClean="0"/>
              <a:t>How does it work? </a:t>
            </a:r>
          </a:p>
          <a:p>
            <a:r>
              <a:rPr lang="en-US" dirty="0" smtClean="0"/>
              <a:t>Demo with live</a:t>
            </a:r>
            <a:r>
              <a:rPr lang="en-US" baseline="0" dirty="0" smtClean="0"/>
              <a:t> data.</a:t>
            </a:r>
          </a:p>
          <a:p>
            <a:r>
              <a:rPr lang="en-US" baseline="0" dirty="0" smtClean="0"/>
              <a:t>At end: go into weeds in one way or another.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12A42-7A81-894B-BB80-E44CE5ACD3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76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point cloud: different parameters, we can make one</a:t>
            </a:r>
          </a:p>
          <a:p>
            <a:endParaRPr lang="en-US" dirty="0" smtClean="0"/>
          </a:p>
          <a:p>
            <a:r>
              <a:rPr lang="en-US" dirty="0" smtClean="0"/>
              <a:t>What shapes do you see?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12A42-7A81-894B-BB80-E44CE5ACD3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23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history a little. Shape removed from distance is interesting.</a:t>
            </a:r>
          </a:p>
          <a:p>
            <a:endParaRPr lang="en-US" dirty="0" smtClean="0"/>
          </a:p>
          <a:p>
            <a:r>
              <a:rPr lang="en-US" dirty="0" smtClean="0"/>
              <a:t>Topology: Give example</a:t>
            </a:r>
            <a:r>
              <a:rPr lang="en-US" baseline="0" dirty="0" smtClean="0"/>
              <a:t> of shapes of letters, what is equivalent to what.</a:t>
            </a:r>
          </a:p>
          <a:p>
            <a:endParaRPr lang="en-US" baseline="0" dirty="0" smtClean="0"/>
          </a:p>
          <a:p>
            <a:r>
              <a:rPr lang="en-US" baseline="0" dirty="0" err="1" smtClean="0"/>
              <a:t>Alg</a:t>
            </a:r>
            <a:r>
              <a:rPr lang="en-US" baseline="0" dirty="0" smtClean="0"/>
              <a:t> Top: Homology is a </a:t>
            </a:r>
            <a:r>
              <a:rPr lang="en-US" baseline="0" dirty="0" err="1" smtClean="0"/>
              <a:t>functor</a:t>
            </a:r>
            <a:r>
              <a:rPr lang="en-US" baseline="0" dirty="0" smtClean="0"/>
              <a:t>.</a:t>
            </a:r>
          </a:p>
          <a:p>
            <a:r>
              <a:rPr lang="en-US" baseline="0" dirty="0" smtClean="0"/>
              <a:t>H_0, H_1 interpretations. Some examples.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12A42-7A81-894B-BB80-E44CE5ACD38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153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Move over to look at data sets.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512A42-7A81-894B-BB80-E44CE5ACD38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0026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5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513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95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02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564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22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740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EB4722-D362-3243-8332-F9A4EB977568}" type="datetimeFigureOut">
              <a:rPr lang="en-US" smtClean="0"/>
              <a:t>4/9/16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54291B-35D4-2246-83FB-B0DE4A5EC4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45573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gif"/><Relationship Id="rId5" Type="http://schemas.openxmlformats.org/officeDocument/2006/relationships/image" Target="../media/image16.jp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An </a:t>
            </a:r>
            <a:r>
              <a:rPr lang="en-US" dirty="0" smtClean="0"/>
              <a:t>interactive introduction to topological data analysis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3881" y="4051742"/>
            <a:ext cx="9144000" cy="1655762"/>
          </a:xfrm>
        </p:spPr>
        <p:txBody>
          <a:bodyPr/>
          <a:lstStyle/>
          <a:p>
            <a:r>
              <a:rPr lang="en-US" dirty="0" smtClean="0"/>
              <a:t>Luke Wolcott</a:t>
            </a:r>
          </a:p>
          <a:p>
            <a:r>
              <a:rPr lang="en-US" dirty="0" smtClean="0"/>
              <a:t>Lawrence University</a:t>
            </a:r>
          </a:p>
          <a:p>
            <a:r>
              <a:rPr lang="en-US" dirty="0" smtClean="0"/>
              <a:t>4/8/2016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4813" y="164892"/>
            <a:ext cx="51716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How does it work? What is topology?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693" y="663156"/>
            <a:ext cx="7147367" cy="40203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7" y="3475844"/>
            <a:ext cx="3407636" cy="317262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4967" y="164891"/>
            <a:ext cx="3407636" cy="31350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64693" y="4885584"/>
            <a:ext cx="695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Topology studies space and shape, allowing for continuous </a:t>
            </a:r>
            <a:r>
              <a:rPr lang="en-US" smtClean="0"/>
              <a:t>deformation.</a:t>
            </a:r>
            <a:endParaRPr lang="en-US" dirty="0"/>
          </a:p>
          <a:p>
            <a:r>
              <a:rPr lang="en-US" dirty="0" smtClean="0"/>
              <a:t>Algebraic topology uses algebra to understand topology.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477" y="5653046"/>
            <a:ext cx="4724400" cy="762000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76593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7204" y="123350"/>
            <a:ext cx="664746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Most common method in TDA: persistent homology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95280" y="806518"/>
            <a:ext cx="1815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Point cloud X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022631" y="1926548"/>
            <a:ext cx="1807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Fatten X via r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83509" y="3166861"/>
            <a:ext cx="381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Vietoris</a:t>
            </a:r>
            <a:r>
              <a:rPr lang="en-US" sz="2400" dirty="0" smtClean="0"/>
              <a:t>-Rips complex VR(</a:t>
            </a:r>
            <a:r>
              <a:rPr lang="en-US" sz="2400" dirty="0" err="1" smtClean="0"/>
              <a:t>X,r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97436" y="4407174"/>
            <a:ext cx="2058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Take homology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97932" y="5801194"/>
            <a:ext cx="2657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Visualize in barcode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8277937" y="123350"/>
            <a:ext cx="2988519" cy="293508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6994" r="40763" b="7536"/>
          <a:stretch/>
        </p:blipFill>
        <p:spPr>
          <a:xfrm>
            <a:off x="8624431" y="315664"/>
            <a:ext cx="2408467" cy="24635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937" y="3808298"/>
            <a:ext cx="2988519" cy="2988519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3903092" y="1305074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3903092" y="254838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3903092" y="380829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903092" y="514866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903092" y="1316609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8767490" y="3251154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9828664" y="3251155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0816056" y="3256515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279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781862" y="3177916"/>
            <a:ext cx="2516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Demo using Processing…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65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47204" y="123350"/>
            <a:ext cx="6647461" cy="46166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 smtClean="0"/>
              <a:t>Most common method in TDA: persistent homology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995280" y="806518"/>
            <a:ext cx="18156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Point cloud X</a:t>
            </a:r>
            <a:endParaRPr 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3022631" y="1926548"/>
            <a:ext cx="18079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Fatten X via r</a:t>
            </a:r>
            <a:endParaRPr lang="en-US" sz="2400" dirty="0"/>
          </a:p>
        </p:txBody>
      </p:sp>
      <p:sp>
        <p:nvSpPr>
          <p:cNvPr id="6" name="TextBox 5"/>
          <p:cNvSpPr txBox="1"/>
          <p:nvPr/>
        </p:nvSpPr>
        <p:spPr>
          <a:xfrm>
            <a:off x="2383509" y="3166861"/>
            <a:ext cx="381412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 smtClean="0"/>
              <a:t>Vietoris</a:t>
            </a:r>
            <a:r>
              <a:rPr lang="en-US" sz="2400" dirty="0" smtClean="0"/>
              <a:t>-Rips complex VR(</a:t>
            </a:r>
            <a:r>
              <a:rPr lang="en-US" sz="2400" dirty="0" err="1" smtClean="0"/>
              <a:t>X,r</a:t>
            </a:r>
            <a:r>
              <a:rPr lang="en-US" sz="2400" dirty="0" smtClean="0"/>
              <a:t>)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2897436" y="4407174"/>
            <a:ext cx="20583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Take homology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2597932" y="5801194"/>
            <a:ext cx="26573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Visualize in barcode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8277937" y="123350"/>
            <a:ext cx="2988519" cy="2935081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6994" r="40763" b="7536"/>
          <a:stretch/>
        </p:blipFill>
        <p:spPr>
          <a:xfrm>
            <a:off x="8624431" y="315664"/>
            <a:ext cx="2408467" cy="2463557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77937" y="3808298"/>
            <a:ext cx="2988519" cy="2988519"/>
          </a:xfrm>
          <a:prstGeom prst="rect">
            <a:avLst/>
          </a:prstGeom>
        </p:spPr>
      </p:pic>
      <p:cxnSp>
        <p:nvCxnSpPr>
          <p:cNvPr id="25" name="Straight Arrow Connector 24"/>
          <p:cNvCxnSpPr/>
          <p:nvPr/>
        </p:nvCxnSpPr>
        <p:spPr>
          <a:xfrm>
            <a:off x="3903092" y="1305074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3903092" y="254838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3903092" y="380829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903092" y="5148668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3903092" y="1316609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8767490" y="3251154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9828664" y="3251155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10816056" y="3256515"/>
            <a:ext cx="0" cy="46166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5418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17988" y="1167122"/>
            <a:ext cx="10211385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“Choose your own adventure” time:</a:t>
            </a:r>
          </a:p>
          <a:p>
            <a:pPr marL="342900" indent="-342900">
              <a:buAutoNum type="arabicPeriod"/>
            </a:pPr>
            <a:endParaRPr lang="en-US" sz="2400" dirty="0" smtClean="0"/>
          </a:p>
          <a:p>
            <a:pPr marL="342900" indent="-342900">
              <a:buAutoNum type="arabicPeriod"/>
            </a:pPr>
            <a:r>
              <a:rPr lang="en-US" sz="2400" dirty="0" smtClean="0"/>
              <a:t>Stability theorems: How do we know barcodes are telling us anything?</a:t>
            </a:r>
          </a:p>
          <a:p>
            <a:pPr marL="342900" indent="-342900">
              <a:buAutoNum type="arabicPeriod"/>
            </a:pPr>
            <a:endParaRPr lang="en-US" sz="2400" dirty="0" smtClean="0"/>
          </a:p>
          <a:p>
            <a:pPr marL="342900" indent="-342900">
              <a:buAutoNum type="arabicPeriod"/>
            </a:pPr>
            <a:r>
              <a:rPr lang="en-US" sz="2400" dirty="0" smtClean="0"/>
              <a:t>Revisit some of the applications: How has TDA been used?</a:t>
            </a:r>
          </a:p>
          <a:p>
            <a:pPr marL="342900" indent="-342900">
              <a:buAutoNum type="arabicPeriod"/>
            </a:pPr>
            <a:endParaRPr lang="en-US" sz="2400" dirty="0" smtClean="0"/>
          </a:p>
          <a:p>
            <a:pPr marL="342900" indent="-342900">
              <a:buAutoNum type="arabicPeriod"/>
            </a:pPr>
            <a:r>
              <a:rPr lang="en-US" sz="2400" dirty="0" smtClean="0"/>
              <a:t>The category of barcodes: What additional structure can we add to barcodes?</a:t>
            </a:r>
          </a:p>
          <a:p>
            <a:pPr marL="342900" indent="-342900">
              <a:buAutoNum type="arabicPeriod"/>
            </a:pPr>
            <a:endParaRPr lang="en-US" sz="2400" dirty="0" smtClean="0"/>
          </a:p>
          <a:p>
            <a:pPr marL="342900" indent="-342900">
              <a:buAutoNum type="arabicPeriod"/>
            </a:pPr>
            <a:r>
              <a:rPr lang="en-US" sz="2400" dirty="0" smtClean="0"/>
              <a:t>Where do high-dimensional bubbles come from?</a:t>
            </a:r>
          </a:p>
          <a:p>
            <a:pPr marL="342900" indent="-342900">
              <a:buAutoNum type="arabicPeriod"/>
            </a:pPr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 smtClean="0"/>
              <a:t>Big picture: What does this mean for me and my life?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65963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7210" y="0"/>
            <a:ext cx="2578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Examples of successes: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4" t="16175" r="21267" b="24372"/>
          <a:stretch/>
        </p:blipFill>
        <p:spPr>
          <a:xfrm>
            <a:off x="7064376" y="184666"/>
            <a:ext cx="4287186" cy="2686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" t="29508" r="42031" b="7978"/>
          <a:stretch/>
        </p:blipFill>
        <p:spPr>
          <a:xfrm>
            <a:off x="396926" y="3161094"/>
            <a:ext cx="4362138" cy="3134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4" t="29071" r="20857" b="33115"/>
          <a:stretch/>
        </p:blipFill>
        <p:spPr>
          <a:xfrm>
            <a:off x="396926" y="433834"/>
            <a:ext cx="6160872" cy="2188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3" t="438" r="19217" b="3825"/>
          <a:stretch/>
        </p:blipFill>
        <p:spPr>
          <a:xfrm>
            <a:off x="7064376" y="3378251"/>
            <a:ext cx="3245893" cy="28837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926" y="2660823"/>
            <a:ext cx="55202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 </a:t>
            </a:r>
            <a:r>
              <a:rPr lang="en-US" sz="1600" dirty="0" err="1"/>
              <a:t>Carlsson</a:t>
            </a:r>
            <a:r>
              <a:rPr lang="en-US" sz="1600" dirty="0"/>
              <a:t> et al. International Journal of Computer Vision, 2008.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6926" y="6347537"/>
            <a:ext cx="3353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Y </a:t>
            </a:r>
            <a:r>
              <a:rPr lang="en-US" sz="1600" dirty="0" err="1"/>
              <a:t>Lum</a:t>
            </a:r>
            <a:r>
              <a:rPr lang="en-US" sz="1600" dirty="0"/>
              <a:t> et al. Scientific Reports, 2013.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64376" y="2923408"/>
            <a:ext cx="2554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 </a:t>
            </a:r>
            <a:r>
              <a:rPr lang="en-US" sz="1600" dirty="0" err="1"/>
              <a:t>Nicolau</a:t>
            </a:r>
            <a:r>
              <a:rPr lang="en-US" sz="1600" dirty="0"/>
              <a:t> et al. PNAS, 2011.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16481" y="6347537"/>
            <a:ext cx="4617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 Martin, JP Watson. Computational Geometry, 2011.</a:t>
            </a:r>
          </a:p>
        </p:txBody>
      </p:sp>
    </p:spTree>
    <p:extLst>
      <p:ext uri="{BB962C8B-B14F-4D97-AF65-F5344CB8AC3E}">
        <p14:creationId xmlns:p14="http://schemas.microsoft.com/office/powerpoint/2010/main" val="1018041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786203" y="3252865"/>
            <a:ext cx="12288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ysClr val="windowText" lastClr="000000"/>
                </a:solidFill>
              </a:rPr>
              <a:t>The End.</a:t>
            </a:r>
          </a:p>
          <a:p>
            <a:r>
              <a:rPr lang="en-US" dirty="0" smtClean="0">
                <a:solidFill>
                  <a:sysClr val="windowText" lastClr="000000"/>
                </a:solidFill>
              </a:rPr>
              <a:t>Thank you!</a:t>
            </a:r>
            <a:endParaRPr lang="en-US" dirty="0"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8703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956645" y="218364"/>
            <a:ext cx="30191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Bodies of Data Workshop</a:t>
            </a:r>
          </a:p>
          <a:p>
            <a:r>
              <a:rPr lang="en-US" dirty="0" smtClean="0"/>
              <a:t>MAA MathFest, Portland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021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5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548" y="0"/>
            <a:ext cx="8875059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98626" y="383345"/>
            <a:ext cx="38933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Muthu Alagappan, Stanford</a:t>
            </a:r>
          </a:p>
          <a:p>
            <a:r>
              <a:rPr lang="en-US" dirty="0" smtClean="0"/>
              <a:t>2010-2011</a:t>
            </a:r>
          </a:p>
          <a:p>
            <a:r>
              <a:rPr lang="en-US" dirty="0"/>
              <a:t>452 NBA Players, 7 normalized </a:t>
            </a:r>
            <a:r>
              <a:rPr lang="en-US" dirty="0" smtClean="0"/>
              <a:t>statistics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2035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026803" y="270531"/>
            <a:ext cx="8689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If your data form a high-dimensional point cloud, what is the shape?</a:t>
            </a:r>
          </a:p>
        </p:txBody>
      </p:sp>
      <p:sp>
        <p:nvSpPr>
          <p:cNvPr id="3" name="Rectangle 2"/>
          <p:cNvSpPr/>
          <p:nvPr/>
        </p:nvSpPr>
        <p:spPr>
          <a:xfrm>
            <a:off x="689548" y="1169233"/>
            <a:ext cx="5076770" cy="50666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13" t="6994" r="40763" b="7536"/>
          <a:stretch/>
        </p:blipFill>
        <p:spPr>
          <a:xfrm>
            <a:off x="1449784" y="1837101"/>
            <a:ext cx="3647504" cy="373093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6343338" y="1169233"/>
            <a:ext cx="5076770" cy="506667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66" t="6994" r="40802" b="8197"/>
          <a:stretch/>
        </p:blipFill>
        <p:spPr>
          <a:xfrm>
            <a:off x="6992646" y="1718649"/>
            <a:ext cx="3778154" cy="3797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370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3412" y="327673"/>
            <a:ext cx="595175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How is TDA different?</a:t>
            </a:r>
          </a:p>
          <a:p>
            <a:r>
              <a:rPr lang="en-US" dirty="0" smtClean="0"/>
              <a:t>-- holistic/global: don’t have to select for features beforehand</a:t>
            </a:r>
          </a:p>
          <a:p>
            <a:r>
              <a:rPr lang="en-US" dirty="0" smtClean="0"/>
              <a:t>-- scale-independent</a:t>
            </a:r>
          </a:p>
          <a:p>
            <a:r>
              <a:rPr lang="en-US" smtClean="0"/>
              <a:t>-- robust to noise and deformation</a:t>
            </a:r>
            <a:endParaRPr lang="en-US" dirty="0" smtClean="0"/>
          </a:p>
          <a:p>
            <a:r>
              <a:rPr lang="en-US" dirty="0" smtClean="0"/>
              <a:t>-- unique insights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029" y="2068644"/>
            <a:ext cx="5755895" cy="3798891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0" y="686485"/>
            <a:ext cx="2938072" cy="5462331"/>
          </a:xfrm>
          <a:prstGeom prst="rect">
            <a:avLst/>
          </a:prstGeom>
          <a:solidFill>
            <a:schemeClr val="tx1"/>
          </a:solidFill>
        </p:spPr>
      </p:pic>
    </p:spTree>
    <p:extLst>
      <p:ext uri="{BB962C8B-B14F-4D97-AF65-F5344CB8AC3E}">
        <p14:creationId xmlns:p14="http://schemas.microsoft.com/office/powerpoint/2010/main" val="1927495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27210" y="0"/>
            <a:ext cx="25781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Examples of successes: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44" t="16175" r="21267" b="24372"/>
          <a:stretch/>
        </p:blipFill>
        <p:spPr>
          <a:xfrm>
            <a:off x="7064376" y="184666"/>
            <a:ext cx="4287186" cy="2686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8" t="29508" r="42031" b="7978"/>
          <a:stretch/>
        </p:blipFill>
        <p:spPr>
          <a:xfrm>
            <a:off x="396926" y="3161094"/>
            <a:ext cx="4362138" cy="313460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14" t="29071" r="20857" b="33115"/>
          <a:stretch/>
        </p:blipFill>
        <p:spPr>
          <a:xfrm>
            <a:off x="396926" y="433834"/>
            <a:ext cx="6160872" cy="21885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33" t="438" r="19217" b="3825"/>
          <a:stretch/>
        </p:blipFill>
        <p:spPr>
          <a:xfrm>
            <a:off x="7064376" y="3378251"/>
            <a:ext cx="3245893" cy="288377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6926" y="2660823"/>
            <a:ext cx="55202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G </a:t>
            </a:r>
            <a:r>
              <a:rPr lang="en-US" sz="1600" dirty="0" err="1"/>
              <a:t>Carlsson</a:t>
            </a:r>
            <a:r>
              <a:rPr lang="en-US" sz="1600" dirty="0"/>
              <a:t> et al. International Journal of Computer Vision, 2008.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96926" y="6347537"/>
            <a:ext cx="33538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P Y </a:t>
            </a:r>
            <a:r>
              <a:rPr lang="en-US" sz="1600" dirty="0" err="1"/>
              <a:t>Lum</a:t>
            </a:r>
            <a:r>
              <a:rPr lang="en-US" sz="1600" dirty="0"/>
              <a:t> et al. Scientific Reports, 2013.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064376" y="2923408"/>
            <a:ext cx="25544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M </a:t>
            </a:r>
            <a:r>
              <a:rPr lang="en-US" sz="1600" dirty="0" err="1"/>
              <a:t>Nicolau</a:t>
            </a:r>
            <a:r>
              <a:rPr lang="en-US" sz="1600" dirty="0"/>
              <a:t> et al. PNAS, 2011.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016481" y="6347537"/>
            <a:ext cx="4617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S Martin, JP Watson. Computational Geometry, 2011.</a:t>
            </a:r>
          </a:p>
        </p:txBody>
      </p:sp>
    </p:spTree>
    <p:extLst>
      <p:ext uri="{BB962C8B-B14F-4D97-AF65-F5344CB8AC3E}">
        <p14:creationId xmlns:p14="http://schemas.microsoft.com/office/powerpoint/2010/main" val="932026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2345</TotalTime>
  <Words>516</Words>
  <Application>Microsoft Macintosh PowerPoint</Application>
  <PresentationFormat>Widescreen</PresentationFormat>
  <Paragraphs>80</Paragraphs>
  <Slides>16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Office Theme</vt:lpstr>
      <vt:lpstr>An interactive introduction to topological data analysis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interactive introduction to topological data analysis</dc:title>
  <dc:creator>Luke Wolcott</dc:creator>
  <cp:lastModifiedBy>Luke Wolcott</cp:lastModifiedBy>
  <cp:revision>37</cp:revision>
  <dcterms:created xsi:type="dcterms:W3CDTF">2016-04-05T13:56:50Z</dcterms:created>
  <dcterms:modified xsi:type="dcterms:W3CDTF">2016-04-09T22:19:21Z</dcterms:modified>
</cp:coreProperties>
</file>

<file path=docProps/thumbnail.jpeg>
</file>